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508132FB-A868-4A6E-A187-E0F10D1E575E}" type="datetimeFigureOut">
              <a:rPr lang="ar-IQ" smtClean="0"/>
              <a:t>02/06/1440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05BDB3F-CF79-4749-B309-A127FBA6CE3F}" type="slidenum">
              <a:rPr lang="ar-IQ" smtClean="0"/>
              <a:t>‹#›</a:t>
            </a:fld>
            <a:endParaRPr lang="ar-IQ"/>
          </a:p>
        </p:txBody>
      </p:sp>
    </p:spTree>
    <p:extLst>
      <p:ext uri="{BB962C8B-B14F-4D97-AF65-F5344CB8AC3E}">
        <p14:creationId xmlns:p14="http://schemas.microsoft.com/office/powerpoint/2010/main" val="2655057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08132FB-A868-4A6E-A187-E0F10D1E575E}" type="datetimeFigureOut">
              <a:rPr lang="ar-IQ" smtClean="0"/>
              <a:t>02/06/1440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05BDB3F-CF79-4749-B309-A127FBA6CE3F}" type="slidenum">
              <a:rPr lang="ar-IQ" smtClean="0"/>
              <a:t>‹#›</a:t>
            </a:fld>
            <a:endParaRPr lang="ar-IQ"/>
          </a:p>
        </p:txBody>
      </p:sp>
    </p:spTree>
    <p:extLst>
      <p:ext uri="{BB962C8B-B14F-4D97-AF65-F5344CB8AC3E}">
        <p14:creationId xmlns:p14="http://schemas.microsoft.com/office/powerpoint/2010/main" val="488315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08132FB-A868-4A6E-A187-E0F10D1E575E}" type="datetimeFigureOut">
              <a:rPr lang="ar-IQ" smtClean="0"/>
              <a:t>02/06/1440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05BDB3F-CF79-4749-B309-A127FBA6CE3F}" type="slidenum">
              <a:rPr lang="ar-IQ" smtClean="0"/>
              <a:t>‹#›</a:t>
            </a:fld>
            <a:endParaRPr lang="ar-IQ"/>
          </a:p>
        </p:txBody>
      </p:sp>
    </p:spTree>
    <p:extLst>
      <p:ext uri="{BB962C8B-B14F-4D97-AF65-F5344CB8AC3E}">
        <p14:creationId xmlns:p14="http://schemas.microsoft.com/office/powerpoint/2010/main" val="3381620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08132FB-A868-4A6E-A187-E0F10D1E575E}" type="datetimeFigureOut">
              <a:rPr lang="ar-IQ" smtClean="0"/>
              <a:t>02/06/1440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05BDB3F-CF79-4749-B309-A127FBA6CE3F}" type="slidenum">
              <a:rPr lang="ar-IQ" smtClean="0"/>
              <a:t>‹#›</a:t>
            </a:fld>
            <a:endParaRPr lang="ar-IQ"/>
          </a:p>
        </p:txBody>
      </p:sp>
    </p:spTree>
    <p:extLst>
      <p:ext uri="{BB962C8B-B14F-4D97-AF65-F5344CB8AC3E}">
        <p14:creationId xmlns:p14="http://schemas.microsoft.com/office/powerpoint/2010/main" val="1692487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08132FB-A868-4A6E-A187-E0F10D1E575E}" type="datetimeFigureOut">
              <a:rPr lang="ar-IQ" smtClean="0"/>
              <a:t>02/06/1440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05BDB3F-CF79-4749-B309-A127FBA6CE3F}" type="slidenum">
              <a:rPr lang="ar-IQ" smtClean="0"/>
              <a:t>‹#›</a:t>
            </a:fld>
            <a:endParaRPr lang="ar-IQ"/>
          </a:p>
        </p:txBody>
      </p:sp>
    </p:spTree>
    <p:extLst>
      <p:ext uri="{BB962C8B-B14F-4D97-AF65-F5344CB8AC3E}">
        <p14:creationId xmlns:p14="http://schemas.microsoft.com/office/powerpoint/2010/main" val="2119302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508132FB-A868-4A6E-A187-E0F10D1E575E}" type="datetimeFigureOut">
              <a:rPr lang="ar-IQ" smtClean="0"/>
              <a:t>02/06/1440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05BDB3F-CF79-4749-B309-A127FBA6CE3F}" type="slidenum">
              <a:rPr lang="ar-IQ" smtClean="0"/>
              <a:t>‹#›</a:t>
            </a:fld>
            <a:endParaRPr lang="ar-IQ"/>
          </a:p>
        </p:txBody>
      </p:sp>
    </p:spTree>
    <p:extLst>
      <p:ext uri="{BB962C8B-B14F-4D97-AF65-F5344CB8AC3E}">
        <p14:creationId xmlns:p14="http://schemas.microsoft.com/office/powerpoint/2010/main" val="2658889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508132FB-A868-4A6E-A187-E0F10D1E575E}" type="datetimeFigureOut">
              <a:rPr lang="ar-IQ" smtClean="0"/>
              <a:t>02/06/1440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05BDB3F-CF79-4749-B309-A127FBA6CE3F}" type="slidenum">
              <a:rPr lang="ar-IQ" smtClean="0"/>
              <a:t>‹#›</a:t>
            </a:fld>
            <a:endParaRPr lang="ar-IQ"/>
          </a:p>
        </p:txBody>
      </p:sp>
    </p:spTree>
    <p:extLst>
      <p:ext uri="{BB962C8B-B14F-4D97-AF65-F5344CB8AC3E}">
        <p14:creationId xmlns:p14="http://schemas.microsoft.com/office/powerpoint/2010/main" val="3630644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508132FB-A868-4A6E-A187-E0F10D1E575E}" type="datetimeFigureOut">
              <a:rPr lang="ar-IQ" smtClean="0"/>
              <a:t>02/06/1440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05BDB3F-CF79-4749-B309-A127FBA6CE3F}" type="slidenum">
              <a:rPr lang="ar-IQ" smtClean="0"/>
              <a:t>‹#›</a:t>
            </a:fld>
            <a:endParaRPr lang="ar-IQ"/>
          </a:p>
        </p:txBody>
      </p:sp>
    </p:spTree>
    <p:extLst>
      <p:ext uri="{BB962C8B-B14F-4D97-AF65-F5344CB8AC3E}">
        <p14:creationId xmlns:p14="http://schemas.microsoft.com/office/powerpoint/2010/main" val="738116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08132FB-A868-4A6E-A187-E0F10D1E575E}" type="datetimeFigureOut">
              <a:rPr lang="ar-IQ" smtClean="0"/>
              <a:t>02/06/1440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05BDB3F-CF79-4749-B309-A127FBA6CE3F}" type="slidenum">
              <a:rPr lang="ar-IQ" smtClean="0"/>
              <a:t>‹#›</a:t>
            </a:fld>
            <a:endParaRPr lang="ar-IQ"/>
          </a:p>
        </p:txBody>
      </p:sp>
    </p:spTree>
    <p:extLst>
      <p:ext uri="{BB962C8B-B14F-4D97-AF65-F5344CB8AC3E}">
        <p14:creationId xmlns:p14="http://schemas.microsoft.com/office/powerpoint/2010/main" val="2092427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08132FB-A868-4A6E-A187-E0F10D1E575E}" type="datetimeFigureOut">
              <a:rPr lang="ar-IQ" smtClean="0"/>
              <a:t>02/06/1440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05BDB3F-CF79-4749-B309-A127FBA6CE3F}" type="slidenum">
              <a:rPr lang="ar-IQ" smtClean="0"/>
              <a:t>‹#›</a:t>
            </a:fld>
            <a:endParaRPr lang="ar-IQ"/>
          </a:p>
        </p:txBody>
      </p:sp>
    </p:spTree>
    <p:extLst>
      <p:ext uri="{BB962C8B-B14F-4D97-AF65-F5344CB8AC3E}">
        <p14:creationId xmlns:p14="http://schemas.microsoft.com/office/powerpoint/2010/main" val="2336082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08132FB-A868-4A6E-A187-E0F10D1E575E}" type="datetimeFigureOut">
              <a:rPr lang="ar-IQ" smtClean="0"/>
              <a:t>02/06/1440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05BDB3F-CF79-4749-B309-A127FBA6CE3F}" type="slidenum">
              <a:rPr lang="ar-IQ" smtClean="0"/>
              <a:t>‹#›</a:t>
            </a:fld>
            <a:endParaRPr lang="ar-IQ"/>
          </a:p>
        </p:txBody>
      </p:sp>
    </p:spTree>
    <p:extLst>
      <p:ext uri="{BB962C8B-B14F-4D97-AF65-F5344CB8AC3E}">
        <p14:creationId xmlns:p14="http://schemas.microsoft.com/office/powerpoint/2010/main" val="1892320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08132FB-A868-4A6E-A187-E0F10D1E575E}" type="datetimeFigureOut">
              <a:rPr lang="ar-IQ" smtClean="0"/>
              <a:t>02/06/1440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05BDB3F-CF79-4749-B309-A127FBA6CE3F}" type="slidenum">
              <a:rPr lang="ar-IQ" smtClean="0"/>
              <a:t>‹#›</a:t>
            </a:fld>
            <a:endParaRPr lang="ar-IQ"/>
          </a:p>
        </p:txBody>
      </p:sp>
    </p:spTree>
    <p:extLst>
      <p:ext uri="{BB962C8B-B14F-4D97-AF65-F5344CB8AC3E}">
        <p14:creationId xmlns:p14="http://schemas.microsoft.com/office/powerpoint/2010/main" val="1697418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116632"/>
            <a:ext cx="7772400" cy="2088232"/>
          </a:xfrm>
        </p:spPr>
        <p:txBody>
          <a:bodyPr>
            <a:normAutofit fontScale="90000"/>
          </a:bodyPr>
          <a:lstStyle/>
          <a:p>
            <a:r>
              <a:rPr lang="ar-IQ" dirty="0" smtClean="0"/>
              <a:t>خطط مهارتي حائط الصد والدفاع عن الملعب </a:t>
            </a:r>
            <a:br>
              <a:rPr lang="ar-IQ" dirty="0" smtClean="0"/>
            </a:br>
            <a:r>
              <a:rPr lang="en-GB" dirty="0" smtClean="0"/>
              <a:t>Blocking and Defensive Formations</a:t>
            </a:r>
            <a:br>
              <a:rPr lang="en-GB" dirty="0" smtClean="0"/>
            </a:br>
            <a:endParaRPr lang="ar-IQ" dirty="0"/>
          </a:p>
        </p:txBody>
      </p:sp>
      <p:sp>
        <p:nvSpPr>
          <p:cNvPr id="3" name="عنوان فرعي 2"/>
          <p:cNvSpPr>
            <a:spLocks noGrp="1"/>
          </p:cNvSpPr>
          <p:nvPr>
            <p:ph type="subTitle" idx="1"/>
          </p:nvPr>
        </p:nvSpPr>
        <p:spPr>
          <a:xfrm>
            <a:off x="1371600" y="1484784"/>
            <a:ext cx="7088832" cy="4824536"/>
          </a:xfrm>
        </p:spPr>
        <p:txBody>
          <a:bodyPr>
            <a:normAutofit/>
          </a:bodyPr>
          <a:lstStyle/>
          <a:p>
            <a:r>
              <a:rPr lang="ar-IQ" sz="3600" dirty="0" smtClean="0">
                <a:solidFill>
                  <a:srgbClr val="FF0000"/>
                </a:solidFill>
              </a:rPr>
              <a:t>تقسم خطط حائط الصد الى ثلاث تشكيلات ( ) :</a:t>
            </a:r>
          </a:p>
          <a:p>
            <a:pPr marL="457200" indent="-457200">
              <a:buFontTx/>
              <a:buChar char="-"/>
            </a:pPr>
            <a:r>
              <a:rPr lang="ar-IQ" sz="3600" dirty="0" smtClean="0">
                <a:solidFill>
                  <a:srgbClr val="FF0000"/>
                </a:solidFill>
              </a:rPr>
              <a:t>حائط الصد بلاعب واحد ( الفردي) </a:t>
            </a:r>
            <a:r>
              <a:rPr lang="en-GB" sz="3600" dirty="0" smtClean="0">
                <a:solidFill>
                  <a:srgbClr val="FF0000"/>
                </a:solidFill>
              </a:rPr>
              <a:t>One- Man block system                         </a:t>
            </a:r>
            <a:endParaRPr lang="ar-IQ" sz="3600" dirty="0" smtClean="0">
              <a:solidFill>
                <a:srgbClr val="FF0000"/>
              </a:solidFill>
            </a:endParaRPr>
          </a:p>
          <a:p>
            <a:pPr marL="457200" indent="-457200">
              <a:buFontTx/>
              <a:buChar char="-"/>
            </a:pPr>
            <a:r>
              <a:rPr lang="en-GB" sz="3600" dirty="0" smtClean="0">
                <a:solidFill>
                  <a:srgbClr val="FF0000"/>
                </a:solidFill>
              </a:rPr>
              <a:t>	</a:t>
            </a:r>
            <a:r>
              <a:rPr lang="ar-IQ" sz="3600" dirty="0" smtClean="0">
                <a:solidFill>
                  <a:srgbClr val="FF0000"/>
                </a:solidFill>
              </a:rPr>
              <a:t>حائط الصد بلاعبين (الزوجي)                             </a:t>
            </a:r>
            <a:r>
              <a:rPr lang="en-GB" sz="3600" dirty="0" smtClean="0">
                <a:solidFill>
                  <a:srgbClr val="FF0000"/>
                </a:solidFill>
              </a:rPr>
              <a:t>Two- Man block system   </a:t>
            </a:r>
          </a:p>
          <a:p>
            <a:r>
              <a:rPr lang="en-GB" sz="3600" dirty="0" smtClean="0">
                <a:solidFill>
                  <a:srgbClr val="FF0000"/>
                </a:solidFill>
              </a:rPr>
              <a:t>-	</a:t>
            </a:r>
            <a:r>
              <a:rPr lang="ar-IQ" sz="3600" dirty="0" smtClean="0">
                <a:solidFill>
                  <a:srgbClr val="FF0000"/>
                </a:solidFill>
              </a:rPr>
              <a:t>حائط الصد بثلاث لاعبين)الثلاثي)                    </a:t>
            </a:r>
            <a:r>
              <a:rPr lang="en-GB" sz="3600" dirty="0" smtClean="0">
                <a:solidFill>
                  <a:srgbClr val="FF0000"/>
                </a:solidFill>
              </a:rPr>
              <a:t>Three- Man block system </a:t>
            </a:r>
            <a:endParaRPr lang="ar-IQ" sz="3600" dirty="0">
              <a:solidFill>
                <a:srgbClr val="FF0000"/>
              </a:solidFill>
            </a:endParaRPr>
          </a:p>
        </p:txBody>
      </p:sp>
    </p:spTree>
    <p:extLst>
      <p:ext uri="{BB962C8B-B14F-4D97-AF65-F5344CB8AC3E}">
        <p14:creationId xmlns:p14="http://schemas.microsoft.com/office/powerpoint/2010/main" val="1939532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حائط الصد بلاعب واحد (الفردي) </a:t>
            </a:r>
            <a:r>
              <a:rPr lang="en-GB" dirty="0" smtClean="0"/>
              <a:t>One-Man block system </a:t>
            </a:r>
            <a:endParaRPr lang="ar-IQ" dirty="0"/>
          </a:p>
        </p:txBody>
      </p:sp>
      <p:sp>
        <p:nvSpPr>
          <p:cNvPr id="3" name="عنصر نائب للمحتوى 2"/>
          <p:cNvSpPr>
            <a:spLocks noGrp="1"/>
          </p:cNvSpPr>
          <p:nvPr>
            <p:ph idx="1"/>
          </p:nvPr>
        </p:nvSpPr>
        <p:spPr/>
        <p:txBody>
          <a:bodyPr>
            <a:normAutofit lnSpcReduction="10000"/>
          </a:bodyPr>
          <a:lstStyle/>
          <a:p>
            <a:r>
              <a:rPr lang="ar-IQ" dirty="0" smtClean="0">
                <a:solidFill>
                  <a:srgbClr val="FF0000"/>
                </a:solidFill>
              </a:rPr>
              <a:t>يستخدم هذا النظام بأسلوبين ، الاول للمبتدئين عندما يكون هناك لاعب واحد فقط لعمل حائط صد فردي لان اللعب يكون بسيط ولا يمتلك الفريق المنافس مركبات هجومية كثيرة ، والاسلوب الثاني هو عند امتلاك الفريق حائط صد جيد واحد او اثنين في التشكيلة ، ويستخدم في حالات خاصة في المستويات العالية عندما يكون هناك مركبات هجومية سريعة للفريق المهاجم ، ولا يتوفر الوقت الكافي للفريق لعمل حائط صد بلاعبين او ثلاث لاعبين فيضطرون لعمل حائط صد فردي لمواجهة المركب الهجومي او الهجوم السريع في منطقة الوسط </a:t>
            </a:r>
            <a:endParaRPr lang="ar-IQ" dirty="0">
              <a:solidFill>
                <a:srgbClr val="FF0000"/>
              </a:solidFill>
            </a:endParaRPr>
          </a:p>
        </p:txBody>
      </p:sp>
    </p:spTree>
    <p:extLst>
      <p:ext uri="{BB962C8B-B14F-4D97-AF65-F5344CB8AC3E}">
        <p14:creationId xmlns:p14="http://schemas.microsoft.com/office/powerpoint/2010/main" val="1309503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346050"/>
          </a:xfrm>
        </p:spPr>
        <p:txBody>
          <a:bodyPr>
            <a:normAutofit fontScale="90000"/>
          </a:bodyPr>
          <a:lstStyle/>
          <a:p>
            <a:endParaRPr lang="ar-IQ" dirty="0"/>
          </a:p>
        </p:txBody>
      </p:sp>
      <p:sp>
        <p:nvSpPr>
          <p:cNvPr id="3" name="عنصر نائب للمحتوى 2"/>
          <p:cNvSpPr>
            <a:spLocks noGrp="1"/>
          </p:cNvSpPr>
          <p:nvPr>
            <p:ph idx="1"/>
          </p:nvPr>
        </p:nvSpPr>
        <p:spPr>
          <a:xfrm>
            <a:off x="251520" y="764704"/>
            <a:ext cx="8640960" cy="5904656"/>
          </a:xfrm>
        </p:spPr>
        <p:txBody>
          <a:bodyPr>
            <a:noAutofit/>
          </a:bodyPr>
          <a:lstStyle/>
          <a:p>
            <a:r>
              <a:rPr lang="ar-IQ" dirty="0" smtClean="0">
                <a:solidFill>
                  <a:srgbClr val="FF0000"/>
                </a:solidFill>
              </a:rPr>
              <a:t>هذا في حالة حائط الصد الفردي من مركز (3) اما اللاعبين البقية (2-4) عندما لا يشتركان في جدار الصد يكون تمركزهم معتمدا على بعد الكرة المعدة عن الشبكة ، فعندما تكون الكرة المعدة قريبة من الشبكة يكون تمركز اللاعبين المدافعين في منتصف المسافة تقريبا بين خطي المنتصف والهجوم وبمسافة لا تزيد عن (1,5) م عن الخط الجانبي اما اذا كانت الكرة المعدة بعيدة عن الشبكة فعلى لاعبي الصف الامامي المدافعين الغير مشاركين بالصد الرجوع الى خط الهجوم او خلفه قليلا وبمسافة لا تزيد عن (4)م عن الشبكة ،اما في حالة الصد الفردي من مركز (2- 4) اذا كان الصد الفردي قريبا من العصا الهوائية وجب أيضا على لاعبي الصف الامامي الغير مشتركين بالصد الدفاع قريبا من خط الهجوم</a:t>
            </a:r>
            <a:endParaRPr lang="ar-IQ" dirty="0">
              <a:solidFill>
                <a:srgbClr val="FF0000"/>
              </a:solidFill>
            </a:endParaRPr>
          </a:p>
        </p:txBody>
      </p:sp>
    </p:spTree>
    <p:extLst>
      <p:ext uri="{BB962C8B-B14F-4D97-AF65-F5344CB8AC3E}">
        <p14:creationId xmlns:p14="http://schemas.microsoft.com/office/powerpoint/2010/main" val="845156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حائط الصد بلاعبين (الثنائي )  </a:t>
            </a:r>
            <a:r>
              <a:rPr lang="en-GB" dirty="0" smtClean="0"/>
              <a:t>Two Man block system</a:t>
            </a:r>
            <a:endParaRPr lang="ar-IQ" dirty="0"/>
          </a:p>
        </p:txBody>
      </p:sp>
      <p:sp>
        <p:nvSpPr>
          <p:cNvPr id="3" name="عنصر نائب للمحتوى 2"/>
          <p:cNvSpPr>
            <a:spLocks noGrp="1"/>
          </p:cNvSpPr>
          <p:nvPr>
            <p:ph idx="1"/>
          </p:nvPr>
        </p:nvSpPr>
        <p:spPr/>
        <p:txBody>
          <a:bodyPr>
            <a:normAutofit fontScale="92500" lnSpcReduction="20000"/>
          </a:bodyPr>
          <a:lstStyle/>
          <a:p>
            <a:r>
              <a:rPr lang="ar-IQ" dirty="0" smtClean="0">
                <a:solidFill>
                  <a:srgbClr val="FF0000"/>
                </a:solidFill>
              </a:rPr>
              <a:t>يعد تشكيل حائط الصد بلاعبين(الزوجي) هو الاكثر شيوعاً واستخداماً في لعبة الكرة الطائرة" ( )،"حيث يكون الهدف من هذا النظام زيادة القدرة على التصدي للهجوم ، ويكون بمشاركة لاعب الوسط سواء كان الصد في مركز (4) او (2) او في الوسط وحسب هجوم الفريق المنافس وفي أي المراكز يكون هجومهم ، اذا كان الفريق المنافس حدد هجومه من مركز (4) فيكون حائط الصد للفريق المدافع من مركز (2) أي بتحرك لاعب الوسط من مركز (3) بعمل حائط صد زوجي مع لاعب مركز(2) ويكون القفز بوقت واحد وبارتفاع واحد مع الهجوم المنافس وبالطريقة التي يتم بها حجز الكرة من غير السماح لها بالعبور الى ملعبهم </a:t>
            </a:r>
            <a:endParaRPr lang="ar-IQ" dirty="0">
              <a:solidFill>
                <a:srgbClr val="FF0000"/>
              </a:solidFill>
            </a:endParaRPr>
          </a:p>
        </p:txBody>
      </p:sp>
    </p:spTree>
    <p:extLst>
      <p:ext uri="{BB962C8B-B14F-4D97-AF65-F5344CB8AC3E}">
        <p14:creationId xmlns:p14="http://schemas.microsoft.com/office/powerpoint/2010/main" val="106526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حاط الصد بثلاث لاعبين : </a:t>
            </a:r>
            <a:r>
              <a:rPr lang="en-GB" dirty="0" smtClean="0"/>
              <a:t>Three Man block system </a:t>
            </a:r>
            <a:endParaRPr lang="ar-IQ" dirty="0"/>
          </a:p>
        </p:txBody>
      </p:sp>
      <p:sp>
        <p:nvSpPr>
          <p:cNvPr id="3" name="عنصر نائب للمحتوى 2"/>
          <p:cNvSpPr>
            <a:spLocks noGrp="1"/>
          </p:cNvSpPr>
          <p:nvPr>
            <p:ph idx="1"/>
          </p:nvPr>
        </p:nvSpPr>
        <p:spPr/>
        <p:txBody>
          <a:bodyPr>
            <a:normAutofit/>
          </a:bodyPr>
          <a:lstStyle/>
          <a:p>
            <a:r>
              <a:rPr lang="ar-IQ" sz="4400" dirty="0" smtClean="0">
                <a:solidFill>
                  <a:srgbClr val="FF0000"/>
                </a:solidFill>
              </a:rPr>
              <a:t>ينفذ هذا النوع من حائط الصد بثلاث لاعبين في الخط الامامي بأن يكون التحرك من قبل لاعبي المراكز(2-3-4) ، في مركز (2) المواجه للمهاجم المنافس في مركز (4) او في مركز (3) او (4) كما في الاشكال التالية</a:t>
            </a:r>
            <a:endParaRPr lang="ar-IQ" sz="4400" dirty="0">
              <a:solidFill>
                <a:srgbClr val="FF0000"/>
              </a:solidFill>
            </a:endParaRPr>
          </a:p>
        </p:txBody>
      </p:sp>
    </p:spTree>
    <p:extLst>
      <p:ext uri="{BB962C8B-B14F-4D97-AF65-F5344CB8AC3E}">
        <p14:creationId xmlns:p14="http://schemas.microsoft.com/office/powerpoint/2010/main" val="2545166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solidFill>
                  <a:srgbClr val="FF0000"/>
                </a:solidFill>
              </a:rPr>
              <a:t>يستخدم هذا التشكيل من حائط الصد من قبل الفرق ذات المستوى العالي بدنيا ، وضد الفرق التي لديها اكثر من لاعب يجيد الهجوم في المنطقتين الامامية والخلفية ، ويعد هذا النوع من حائط الصد اكثر التشكيلات صعوبة ويحتاج الى لاعبين ذوي مستوى مهاري عالي إضافة الى المستوى البدني الذي يسمح لهم بالتحرك السريع واللعب بنفس المستوى طيلة فترة المباراة مع تفاهم وانسجام فيما بينهم وبين لاعبي الخط الخلفي وهذا التعاون والتفاهم هو سر نجاح هذا التشكيل </a:t>
            </a:r>
            <a:endParaRPr lang="ar-IQ" dirty="0">
              <a:solidFill>
                <a:srgbClr val="FF0000"/>
              </a:solidFill>
            </a:endParaRPr>
          </a:p>
        </p:txBody>
      </p:sp>
    </p:spTree>
    <p:extLst>
      <p:ext uri="{BB962C8B-B14F-4D97-AF65-F5344CB8AC3E}">
        <p14:creationId xmlns:p14="http://schemas.microsoft.com/office/powerpoint/2010/main" val="1175850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solidFill>
                  <a:srgbClr val="FF0000"/>
                </a:solidFill>
              </a:rPr>
              <a:t>ففي حالة قيام حائط الصد الثلاثي في مركز (2) المواجه للهجوم من مركز(4) للفريق المنافس يتم الدفاع بطريقتين ،الطريقة الاولى في حالة الدفاع بطريقة (6) متقدم يتم تراجع اللاعبين في المراكز (1-5) الى الخلف واقرب ما يكون الى الخط الجانبي لكبر مساحة ضل البلوك ، اما اذا كان لاعب مركز (6) متأخر فيقع على عاتق لاعبي مركزي (1-5) التقدم الى الامام والدفاع خلف المنطقة الهجومية وكما موضح في الاشكال السابقة .</a:t>
            </a:r>
            <a:endParaRPr lang="ar-IQ" dirty="0">
              <a:solidFill>
                <a:srgbClr val="FF0000"/>
              </a:solidFill>
            </a:endParaRPr>
          </a:p>
        </p:txBody>
      </p:sp>
    </p:spTree>
    <p:extLst>
      <p:ext uri="{BB962C8B-B14F-4D97-AF65-F5344CB8AC3E}">
        <p14:creationId xmlns:p14="http://schemas.microsoft.com/office/powerpoint/2010/main" val="64581979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595</Words>
  <Application>Microsoft Office PowerPoint</Application>
  <PresentationFormat>عرض على الشاشة (3:4)‏</PresentationFormat>
  <Paragraphs>14</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نسق Office</vt:lpstr>
      <vt:lpstr>خطط مهارتي حائط الصد والدفاع عن الملعب  Blocking and Defensive Formations </vt:lpstr>
      <vt:lpstr>حائط الصد بلاعب واحد (الفردي) One-Man block system </vt:lpstr>
      <vt:lpstr>عرض تقديمي في PowerPoint</vt:lpstr>
      <vt:lpstr>حائط الصد بلاعبين (الثنائي )  Two Man block system</vt:lpstr>
      <vt:lpstr>حاط الصد بثلاث لاعبين : Three Man block system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خطط مهارتي حائط الصد والدفاع عن الملعب  Blocking and Defensive Formations </dc:title>
  <dc:creator>Basrah</dc:creator>
  <cp:lastModifiedBy>Basrah</cp:lastModifiedBy>
  <cp:revision>1</cp:revision>
  <dcterms:created xsi:type="dcterms:W3CDTF">2019-02-07T10:48:32Z</dcterms:created>
  <dcterms:modified xsi:type="dcterms:W3CDTF">2019-02-07T10:55:34Z</dcterms:modified>
</cp:coreProperties>
</file>